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8" r:id="rId1"/>
  </p:sldMasterIdLst>
  <p:notesMasterIdLst>
    <p:notesMasterId r:id="rId23"/>
  </p:notesMasterIdLst>
  <p:sldIdLst>
    <p:sldId id="256" r:id="rId2"/>
    <p:sldId id="364" r:id="rId3"/>
    <p:sldId id="363" r:id="rId4"/>
    <p:sldId id="359" r:id="rId5"/>
    <p:sldId id="389" r:id="rId6"/>
    <p:sldId id="260" r:id="rId7"/>
    <p:sldId id="390" r:id="rId8"/>
    <p:sldId id="391" r:id="rId9"/>
    <p:sldId id="392" r:id="rId10"/>
    <p:sldId id="393" r:id="rId11"/>
    <p:sldId id="394" r:id="rId12"/>
    <p:sldId id="388" r:id="rId13"/>
    <p:sldId id="395" r:id="rId14"/>
    <p:sldId id="397" r:id="rId15"/>
    <p:sldId id="399" r:id="rId16"/>
    <p:sldId id="398" r:id="rId17"/>
    <p:sldId id="400" r:id="rId18"/>
    <p:sldId id="401" r:id="rId19"/>
    <p:sldId id="402" r:id="rId20"/>
    <p:sldId id="396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 autoAdjust="0"/>
    <p:restoredTop sz="88959" autoAdjust="0"/>
  </p:normalViewPr>
  <p:slideViewPr>
    <p:cSldViewPr>
      <p:cViewPr varScale="1">
        <p:scale>
          <a:sx n="84" d="100"/>
          <a:sy n="84" d="100"/>
        </p:scale>
        <p:origin x="11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3" y="15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603" y="-9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DEB0-B1B7-4B0F-A7EC-CF4A76D2085A}" type="datetimeFigureOut">
              <a:rPr lang="en-US"/>
              <a:pPr/>
              <a:t>9/19/20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77B4-D1E2-48B8-AA50-ACEFAD04A16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3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77B4-D1E2-48B8-AA50-ACEFAD04A16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79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58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99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Calculated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/>
              <a:t>divided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71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3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8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Mode:</a:t>
            </a:r>
          </a:p>
          <a:p>
            <a:r>
              <a:rPr lang="en-US" sz="1200" dirty="0">
                <a:solidFill>
                  <a:schemeClr val="tx1"/>
                </a:solidFill>
              </a:rPr>
              <a:t>The category or value that occurs most frequently</a:t>
            </a:r>
          </a:p>
          <a:p>
            <a:r>
              <a:rPr lang="en-US" sz="1200" dirty="0">
                <a:solidFill>
                  <a:schemeClr val="tx1"/>
                </a:solidFill>
              </a:rPr>
              <a:t>Useful for variables at ANY level of measurement</a:t>
            </a:r>
          </a:p>
          <a:p>
            <a:r>
              <a:rPr lang="en-US" sz="1200" dirty="0">
                <a:solidFill>
                  <a:schemeClr val="tx1"/>
                </a:solidFill>
              </a:rPr>
              <a:t>The mode is the </a:t>
            </a:r>
            <a:r>
              <a:rPr lang="en-US" sz="1200" i="1" dirty="0">
                <a:solidFill>
                  <a:schemeClr val="tx1"/>
                </a:solidFill>
              </a:rPr>
              <a:t>largest</a:t>
            </a:r>
            <a:r>
              <a:rPr lang="en-US" sz="1200" dirty="0">
                <a:solidFill>
                  <a:schemeClr val="tx1"/>
                </a:solidFill>
              </a:rPr>
              <a:t> category, not necessarily the majority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Median</a:t>
            </a:r>
          </a:p>
          <a:p>
            <a:r>
              <a:rPr lang="en-US" sz="1200" dirty="0">
                <a:solidFill>
                  <a:schemeClr val="tx1"/>
                </a:solidFill>
              </a:rPr>
              <a:t>The category or value that divides an </a:t>
            </a:r>
            <a:r>
              <a:rPr lang="en-US" sz="1200" b="1" dirty="0">
                <a:solidFill>
                  <a:schemeClr val="accent1"/>
                </a:solidFill>
              </a:rPr>
              <a:t>ordered distribution</a:t>
            </a:r>
            <a:r>
              <a:rPr lang="en-US" sz="1200" dirty="0">
                <a:solidFill>
                  <a:schemeClr val="tx1"/>
                </a:solidFill>
              </a:rPr>
              <a:t> in half</a:t>
            </a:r>
          </a:p>
          <a:p>
            <a:r>
              <a:rPr lang="en-US" sz="1200" dirty="0">
                <a:solidFill>
                  <a:schemeClr val="tx1"/>
                </a:solidFill>
              </a:rPr>
              <a:t>Useful for ordinal or interval level variables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Half of the cases will be at or above the median value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Half of the cases will be at or below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Mean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sum of all values of all the observations divided by the number of observations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mathematical/arithmetic average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most powerful measure of central tendency—it takes into account the value of every single case</a:t>
            </a:r>
          </a:p>
          <a:p>
            <a:r>
              <a:rPr lang="en-US" altLang="zh-CN" sz="2400" dirty="0"/>
              <a:t>Question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”best”</a:t>
            </a:r>
            <a:r>
              <a:rPr lang="zh-CN" altLang="en-US" dirty="0"/>
              <a:t> </a:t>
            </a:r>
            <a:r>
              <a:rPr lang="en-US" altLang="zh-CN" dirty="0"/>
              <a:t>measure?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Why might the median be a better measure of central tendency for some data?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1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55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Variability</a:t>
            </a:r>
            <a:r>
              <a:rPr lang="zh-CN" altLang="en-US" sz="2800" dirty="0"/>
              <a:t> </a:t>
            </a:r>
            <a:r>
              <a:rPr lang="en-US" altLang="zh-CN" sz="2800" dirty="0"/>
              <a:t>describes</a:t>
            </a:r>
            <a:r>
              <a:rPr lang="zh-CN" altLang="en-US" sz="2800" dirty="0"/>
              <a:t> </a:t>
            </a:r>
            <a:r>
              <a:rPr lang="en-US" altLang="zh-CN" sz="2800" dirty="0"/>
              <a:t>t</a:t>
            </a:r>
            <a:r>
              <a:rPr lang="en-US" altLang="zh-CN" sz="2600" dirty="0"/>
              <a:t>he</a:t>
            </a:r>
            <a:r>
              <a:rPr lang="zh-CN" altLang="en-US" sz="2600" dirty="0"/>
              <a:t> </a:t>
            </a:r>
            <a:r>
              <a:rPr lang="en-US" altLang="zh-CN" sz="2600" dirty="0"/>
              <a:t>s</a:t>
            </a:r>
            <a:r>
              <a:rPr lang="en-US" sz="2600" dirty="0"/>
              <a:t>pread or dispersion of set of scores around central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3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average of the squared distances from each point to the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7B4-D1E2-48B8-AA50-ACEFAD04A1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4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6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1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363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78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86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7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3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6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8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6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5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3F92E-11A2-4FB5-8852-B5A2451149E9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8BC8B-EC8A-442F-B60B-5F9FFA8565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98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Sociology: 3459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tendency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variability and dispersion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Recitation #3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Yue Chu</a:t>
            </a:r>
          </a:p>
        </p:txBody>
      </p:sp>
    </p:spTree>
    <p:extLst>
      <p:ext uri="{BB962C8B-B14F-4D97-AF65-F5344CB8AC3E}">
        <p14:creationId xmlns:p14="http://schemas.microsoft.com/office/powerpoint/2010/main" val="155149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CBC0-842E-F741-8B12-187EF3AA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4373"/>
            <a:ext cx="11125200" cy="12930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Comparing measures of Central tendency</a:t>
            </a:r>
            <a:endParaRPr lang="en-US" sz="32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7DEFF2-8344-DC46-8D84-F4DA87E4E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552112"/>
              </p:ext>
            </p:extLst>
          </p:nvPr>
        </p:nvGraphicFramePr>
        <p:xfrm>
          <a:off x="689918" y="1905000"/>
          <a:ext cx="1051148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682">
                  <a:extLst>
                    <a:ext uri="{9D8B030D-6E8A-4147-A177-3AD203B41FA5}">
                      <a16:colId xmlns:a16="http://schemas.microsoft.com/office/drawing/2014/main" val="629366182"/>
                    </a:ext>
                  </a:extLst>
                </a:gridCol>
                <a:gridCol w="1282012">
                  <a:extLst>
                    <a:ext uri="{9D8B030D-6E8A-4147-A177-3AD203B41FA5}">
                      <a16:colId xmlns:a16="http://schemas.microsoft.com/office/drawing/2014/main" val="2300591635"/>
                    </a:ext>
                  </a:extLst>
                </a:gridCol>
                <a:gridCol w="1075520">
                  <a:extLst>
                    <a:ext uri="{9D8B030D-6E8A-4147-A177-3AD203B41FA5}">
                      <a16:colId xmlns:a16="http://schemas.microsoft.com/office/drawing/2014/main" val="3381964569"/>
                    </a:ext>
                  </a:extLst>
                </a:gridCol>
                <a:gridCol w="1323717">
                  <a:extLst>
                    <a:ext uri="{9D8B030D-6E8A-4147-A177-3AD203B41FA5}">
                      <a16:colId xmlns:a16="http://schemas.microsoft.com/office/drawing/2014/main" val="3163468679"/>
                    </a:ext>
                  </a:extLst>
                </a:gridCol>
                <a:gridCol w="1040759">
                  <a:extLst>
                    <a:ext uri="{9D8B030D-6E8A-4147-A177-3AD203B41FA5}">
                      <a16:colId xmlns:a16="http://schemas.microsoft.com/office/drawing/2014/main" val="182544852"/>
                    </a:ext>
                  </a:extLst>
                </a:gridCol>
                <a:gridCol w="2172895">
                  <a:extLst>
                    <a:ext uri="{9D8B030D-6E8A-4147-A177-3AD203B41FA5}">
                      <a16:colId xmlns:a16="http://schemas.microsoft.com/office/drawing/2014/main" val="3781027381"/>
                    </a:ext>
                  </a:extLst>
                </a:gridCol>
                <a:gridCol w="2172895">
                  <a:extLst>
                    <a:ext uri="{9D8B030D-6E8A-4147-A177-3AD203B41FA5}">
                      <a16:colId xmlns:a16="http://schemas.microsoft.com/office/drawing/2014/main" val="215311626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Descriptive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Nominal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Ordinal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504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Available for all levels of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Only used limited information from the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1072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affected by small number of 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Only used limited information from the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08785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dirty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 stability in random samples;</a:t>
                      </a:r>
                    </a:p>
                    <a:p>
                      <a:pPr algn="ctr"/>
                      <a:r>
                        <a:rPr lang="en-US" dirty="0"/>
                        <a:t>Uses all available information from the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Affected by extreme values (outliers)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99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43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1466-5382-2C43-AF90-9BDA55E8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Skewness,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median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8872-01C8-F941-BB8A-FD339218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062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Skewness:</a:t>
            </a:r>
            <a:r>
              <a:rPr lang="zh-CN" altLang="en-US" sz="2400" dirty="0"/>
              <a:t> </a:t>
            </a:r>
            <a:r>
              <a:rPr lang="en-US" altLang="zh-CN" sz="2400" dirty="0"/>
              <a:t>lack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symmetry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</a:p>
          <a:p>
            <a:pPr lvl="1"/>
            <a:r>
              <a:rPr lang="en-US" altLang="zh-CN" sz="2200" dirty="0"/>
              <a:t>Describes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shape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distribution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76BB0-7E81-AA4C-BF69-033F55DBCB7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758950" y="3124200"/>
            <a:ext cx="8674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34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8BE8-AFBF-8441-A4F4-F50D9495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Dispersion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variability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D5453-3176-3340-A073-C88376C9D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10820400" cy="47244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Dispersion:</a:t>
            </a:r>
          </a:p>
          <a:p>
            <a:pPr lvl="1"/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variety,</a:t>
            </a:r>
            <a:r>
              <a:rPr lang="zh-CN" altLang="en-US" sz="2600" dirty="0"/>
              <a:t> </a:t>
            </a:r>
            <a:r>
              <a:rPr lang="en-US" altLang="zh-CN" sz="2600" dirty="0"/>
              <a:t>diversity</a:t>
            </a:r>
            <a:r>
              <a:rPr lang="zh-CN" altLang="en-US" sz="2600" dirty="0"/>
              <a:t> </a:t>
            </a:r>
            <a:r>
              <a:rPr lang="en-US" altLang="zh-CN" sz="2600" dirty="0"/>
              <a:t>or</a:t>
            </a:r>
            <a:r>
              <a:rPr lang="zh-CN" altLang="en-US" sz="2600" dirty="0"/>
              <a:t> </a:t>
            </a:r>
            <a:r>
              <a:rPr lang="en-US" altLang="zh-CN" sz="2600" dirty="0"/>
              <a:t>amount</a:t>
            </a:r>
            <a:r>
              <a:rPr lang="zh-CN" altLang="en-US" sz="2600" dirty="0"/>
              <a:t> </a:t>
            </a:r>
            <a:r>
              <a:rPr lang="en-US" altLang="zh-CN" sz="2600" dirty="0"/>
              <a:t>of</a:t>
            </a:r>
            <a:r>
              <a:rPr lang="zh-CN" altLang="en-US" sz="2600" dirty="0"/>
              <a:t> </a:t>
            </a:r>
            <a:r>
              <a:rPr lang="en-US" altLang="zh-CN" sz="2600" dirty="0"/>
              <a:t>variation</a:t>
            </a:r>
            <a:r>
              <a:rPr lang="zh-CN" altLang="en-US" sz="2600" dirty="0"/>
              <a:t> </a:t>
            </a:r>
            <a:r>
              <a:rPr lang="en-US" altLang="zh-CN" sz="2600" dirty="0"/>
              <a:t>among</a:t>
            </a:r>
            <a:r>
              <a:rPr lang="zh-CN" altLang="en-US" sz="2600" dirty="0"/>
              <a:t> </a:t>
            </a:r>
            <a:r>
              <a:rPr lang="en-US" altLang="zh-CN" sz="2600" dirty="0"/>
              <a:t>scores</a:t>
            </a:r>
            <a:endParaRPr lang="en-US" sz="2600" dirty="0"/>
          </a:p>
          <a:p>
            <a:endParaRPr lang="en-US" sz="2600" dirty="0"/>
          </a:p>
          <a:p>
            <a:r>
              <a:rPr lang="en-US" altLang="zh-CN" sz="2800" dirty="0"/>
              <a:t>Variability:</a:t>
            </a:r>
          </a:p>
          <a:p>
            <a:pPr lvl="1"/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en-US" sz="2400" dirty="0"/>
              <a:t>pread or dispersion of set of scores around central value</a:t>
            </a:r>
          </a:p>
          <a:p>
            <a:endParaRPr lang="en-US" sz="2600" dirty="0"/>
          </a:p>
          <a:p>
            <a:r>
              <a:rPr lang="en-US" altLang="zh-CN" sz="2800" dirty="0"/>
              <a:t>Measurements:</a:t>
            </a:r>
            <a:endParaRPr lang="en-US" sz="2800" dirty="0"/>
          </a:p>
          <a:p>
            <a:pPr lvl="1"/>
            <a:r>
              <a:rPr lang="en-US" sz="2400" dirty="0"/>
              <a:t>Range</a:t>
            </a:r>
          </a:p>
          <a:p>
            <a:pPr lvl="1"/>
            <a:r>
              <a:rPr lang="en-US" sz="2400" dirty="0"/>
              <a:t>Variance</a:t>
            </a:r>
          </a:p>
          <a:p>
            <a:pPr lvl="1"/>
            <a:r>
              <a:rPr lang="en-US" sz="2400" dirty="0"/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195827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D31B-6264-6842-B220-E9884B4A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09482-1302-234E-9AF9-2A6DDBDC4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9220200" cy="4276390"/>
          </a:xfrm>
        </p:spPr>
        <p:txBody>
          <a:bodyPr/>
          <a:lstStyle/>
          <a:p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largest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smallest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  <a:p>
            <a:endParaRPr lang="en-US" dirty="0"/>
          </a:p>
          <a:p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Range:</a:t>
            </a:r>
            <a:r>
              <a:rPr lang="zh-CN" altLang="en-US" dirty="0"/>
              <a:t> </a:t>
            </a:r>
            <a:r>
              <a:rPr lang="en-US" altLang="zh-CN" dirty="0"/>
              <a:t>5-0=5</a:t>
            </a:r>
          </a:p>
          <a:p>
            <a:pPr lvl="1"/>
            <a:endParaRPr lang="en-US" dirty="0"/>
          </a:p>
          <a:p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A,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variation?</a:t>
            </a:r>
            <a:endParaRPr lang="en-US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Determined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extreme</a:t>
            </a:r>
            <a:r>
              <a:rPr lang="zh-CN" altLang="en-US" dirty="0"/>
              <a:t> </a:t>
            </a:r>
            <a:r>
              <a:rPr lang="en-US" altLang="zh-CN" dirty="0"/>
              <a:t>values.</a:t>
            </a:r>
          </a:p>
          <a:p>
            <a:pPr lvl="1"/>
            <a:r>
              <a:rPr lang="en-US" altLang="zh-CN" dirty="0"/>
              <a:t>Lack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extremes.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8DD4B4-9051-4E49-A316-9372C71A1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444760"/>
              </p:ext>
            </p:extLst>
          </p:nvPr>
        </p:nvGraphicFramePr>
        <p:xfrm>
          <a:off x="9448800" y="2743200"/>
          <a:ext cx="2197100" cy="372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93410042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4003131377"/>
                    </a:ext>
                  </a:extLst>
                </a:gridCol>
              </a:tblGrid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  <a:r>
                        <a:rPr lang="zh-CN" alt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sz="17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  <a:r>
                        <a:rPr lang="zh-CN" alt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7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12329309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927275688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867453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040869061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959908542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163173654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056011798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155208586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230754906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06151652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26094274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232608349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5895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2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A18E-EE07-3547-966D-BCF29F88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BD8D-7AAD-0845-9B1D-9BCD8C184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820400" cy="4389885"/>
          </a:xfrm>
        </p:spPr>
        <p:txBody>
          <a:bodyPr/>
          <a:lstStyle/>
          <a:p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squared</a:t>
            </a:r>
            <a:r>
              <a:rPr lang="zh-CN" altLang="en-US" dirty="0"/>
              <a:t> </a:t>
            </a:r>
            <a:r>
              <a:rPr lang="en-US" altLang="zh-CN" dirty="0"/>
              <a:t>deviations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</a:p>
          <a:p>
            <a:pPr lvl="1"/>
            <a:r>
              <a:rPr lang="en-US" altLang="zh-CN" dirty="0"/>
              <a:t>Deviation: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(with</a:t>
            </a:r>
            <a:r>
              <a:rPr lang="zh-CN" altLang="en-US" dirty="0"/>
              <a:t> </a:t>
            </a:r>
            <a:r>
              <a:rPr lang="en-US" altLang="zh-CN" dirty="0"/>
              <a:t>+/-</a:t>
            </a:r>
            <a:r>
              <a:rPr lang="zh-CN" altLang="en-US" dirty="0"/>
              <a:t> </a:t>
            </a:r>
            <a:r>
              <a:rPr lang="en-US" altLang="zh-CN" dirty="0"/>
              <a:t>signs)</a:t>
            </a:r>
          </a:p>
          <a:p>
            <a:pPr lvl="1"/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another.</a:t>
            </a:r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>
                <a:extLst>
                  <a:ext uri="{FF2B5EF4-FFF2-40B4-BE49-F238E27FC236}">
                    <a16:creationId xmlns:a16="http://schemas.microsoft.com/office/drawing/2014/main" id="{2E2E6D48-FC5B-FF48-A63A-7499581FBB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6800" y="3200400"/>
                <a:ext cx="4572000" cy="2438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𝝁</m:t>
                    </m:r>
                    <m:r>
                      <a:rPr lang="en-US" sz="240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population mean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𝝈</m:t>
                        </m:r>
                      </m:e>
                      <m:sup>
                        <m:r>
                          <a:rPr lang="en-US" altLang="zh-C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population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variance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population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size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𝝁</m:t>
                              </m:r>
                              <m: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2">
                <a:extLst>
                  <a:ext uri="{FF2B5EF4-FFF2-40B4-BE49-F238E27FC236}">
                    <a16:creationId xmlns:a16="http://schemas.microsoft.com/office/drawing/2014/main" id="{2E2E6D48-FC5B-FF48-A63A-7499581FB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3200400"/>
                <a:ext cx="4572000" cy="2438400"/>
              </a:xfrm>
              <a:prstGeom prst="rect">
                <a:avLst/>
              </a:prstGeom>
              <a:blipFill>
                <a:blip r:embed="rId2"/>
                <a:stretch>
                  <a:fillRect l="-2493" t="-2591" b="-1761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3D7ECFFF-0D05-0646-9E5B-40816B31C7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3200400"/>
                <a:ext cx="4038600" cy="2438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sz="240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sample mean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sample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variance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sample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size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b="1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𝒏</m:t>
                          </m:r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3D7ECFFF-0D05-0646-9E5B-40816B31C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3200400"/>
                <a:ext cx="4038600" cy="2438400"/>
              </a:xfrm>
              <a:prstGeom prst="rect">
                <a:avLst/>
              </a:prstGeom>
              <a:blipFill>
                <a:blip r:embed="rId3"/>
                <a:stretch>
                  <a:fillRect l="-2821" t="-2591" b="-1761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47EF098-F994-C548-B000-CC5AA8B09CC6}"/>
              </a:ext>
            </a:extLst>
          </p:cNvPr>
          <p:cNvSpPr/>
          <p:nvPr/>
        </p:nvSpPr>
        <p:spPr>
          <a:xfrm>
            <a:off x="1447800" y="5879977"/>
            <a:ext cx="6400800" cy="677415"/>
          </a:xfrm>
          <a:prstGeom prst="accentBorderCallout1">
            <a:avLst>
              <a:gd name="adj1" fmla="val 36932"/>
              <a:gd name="adj2" fmla="val 104630"/>
              <a:gd name="adj3" fmla="val -50188"/>
              <a:gd name="adj4" fmla="val 1128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underestimation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variability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066881-C8B5-474F-ACED-853F3DFA45AF}"/>
              </a:ext>
            </a:extLst>
          </p:cNvPr>
          <p:cNvSpPr txBox="1">
            <a:spLocks/>
          </p:cNvSpPr>
          <p:nvPr/>
        </p:nvSpPr>
        <p:spPr>
          <a:xfrm>
            <a:off x="4700726" y="2057401"/>
            <a:ext cx="7034074" cy="4419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Treat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population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squared</a:t>
            </a:r>
            <a:r>
              <a:rPr lang="zh-CN" altLang="en-US" dirty="0"/>
              <a:t> </a:t>
            </a:r>
            <a:r>
              <a:rPr lang="en-US" altLang="zh-CN" dirty="0"/>
              <a:t>distances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2.5.</a:t>
            </a:r>
          </a:p>
          <a:p>
            <a:pPr lvl="1"/>
            <a:endParaRPr lang="en-US" altLang="zh-CN" dirty="0"/>
          </a:p>
          <a:p>
            <a:r>
              <a:rPr lang="en-US" altLang="zh-CN" sz="2400" dirty="0"/>
              <a:t>Treat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sample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r>
              <a:rPr lang="en-US" altLang="zh-CN" sz="2100" dirty="0"/>
              <a:t>The</a:t>
            </a:r>
            <a:r>
              <a:rPr lang="zh-CN" altLang="en-US" sz="2100" dirty="0"/>
              <a:t> </a:t>
            </a:r>
            <a:r>
              <a:rPr lang="en-US" altLang="zh-CN" sz="2100" dirty="0"/>
              <a:t>average</a:t>
            </a:r>
            <a:r>
              <a:rPr lang="zh-CN" altLang="en-US" sz="2100" dirty="0"/>
              <a:t> </a:t>
            </a:r>
            <a:r>
              <a:rPr lang="en-US" altLang="zh-CN" sz="2100" dirty="0"/>
              <a:t>of</a:t>
            </a:r>
            <a:r>
              <a:rPr lang="zh-CN" altLang="en-US" sz="2100" dirty="0"/>
              <a:t> </a:t>
            </a:r>
            <a:r>
              <a:rPr lang="en-US" altLang="zh-CN" sz="2100" dirty="0"/>
              <a:t>the</a:t>
            </a:r>
            <a:r>
              <a:rPr lang="zh-CN" altLang="en-US" sz="2100" dirty="0"/>
              <a:t> </a:t>
            </a:r>
            <a:r>
              <a:rPr lang="en-US" altLang="zh-CN" sz="2100" dirty="0"/>
              <a:t>squared</a:t>
            </a:r>
            <a:r>
              <a:rPr lang="zh-CN" altLang="en-US" sz="2100" dirty="0"/>
              <a:t> </a:t>
            </a:r>
            <a:r>
              <a:rPr lang="en-US" altLang="zh-CN" sz="2100" dirty="0"/>
              <a:t>distances</a:t>
            </a:r>
            <a:r>
              <a:rPr lang="zh-CN" altLang="en-US" sz="2100" dirty="0"/>
              <a:t> </a:t>
            </a:r>
            <a:r>
              <a:rPr lang="en-US" altLang="zh-CN" sz="2100" dirty="0"/>
              <a:t>from</a:t>
            </a:r>
            <a:r>
              <a:rPr lang="zh-CN" altLang="en-US" sz="2100" dirty="0"/>
              <a:t> </a:t>
            </a:r>
            <a:r>
              <a:rPr lang="en-US" altLang="zh-CN" sz="2100" dirty="0"/>
              <a:t>each</a:t>
            </a:r>
            <a:r>
              <a:rPr lang="zh-CN" altLang="en-US" sz="2100" dirty="0"/>
              <a:t> </a:t>
            </a:r>
            <a:r>
              <a:rPr lang="en-US" altLang="zh-CN" sz="2100" dirty="0"/>
              <a:t>quiz</a:t>
            </a:r>
            <a:r>
              <a:rPr lang="zh-CN" altLang="en-US" sz="2100" dirty="0"/>
              <a:t> </a:t>
            </a:r>
            <a:r>
              <a:rPr lang="en-US" altLang="zh-CN" sz="2100" dirty="0"/>
              <a:t>score</a:t>
            </a:r>
            <a:r>
              <a:rPr lang="zh-CN" altLang="en-US" sz="2100" dirty="0"/>
              <a:t> </a:t>
            </a:r>
            <a:r>
              <a:rPr lang="en-US" altLang="zh-CN" sz="2100" dirty="0"/>
              <a:t>to</a:t>
            </a:r>
            <a:r>
              <a:rPr lang="zh-CN" altLang="en-US" sz="2100" dirty="0"/>
              <a:t> </a:t>
            </a:r>
            <a:r>
              <a:rPr lang="en-US" altLang="zh-CN" sz="2100" dirty="0"/>
              <a:t>the</a:t>
            </a:r>
            <a:r>
              <a:rPr lang="zh-CN" altLang="en-US" sz="2100" dirty="0"/>
              <a:t> </a:t>
            </a:r>
            <a:r>
              <a:rPr lang="en-US" altLang="zh-CN" sz="2100" dirty="0"/>
              <a:t>mean</a:t>
            </a:r>
            <a:r>
              <a:rPr lang="zh-CN" altLang="en-US" sz="2100" dirty="0"/>
              <a:t> </a:t>
            </a:r>
            <a:r>
              <a:rPr lang="en-US" altLang="zh-CN" sz="2100" dirty="0"/>
              <a:t>for</a:t>
            </a:r>
            <a:r>
              <a:rPr lang="zh-CN" altLang="en-US" sz="2100" dirty="0"/>
              <a:t> </a:t>
            </a:r>
            <a:r>
              <a:rPr lang="en-US" altLang="zh-CN" sz="2100" dirty="0"/>
              <a:t>this</a:t>
            </a:r>
            <a:r>
              <a:rPr lang="zh-CN" altLang="en-US" sz="2100" dirty="0"/>
              <a:t> </a:t>
            </a:r>
            <a:r>
              <a:rPr lang="en-US" altLang="zh-CN" sz="2100" dirty="0"/>
              <a:t>sample</a:t>
            </a:r>
            <a:r>
              <a:rPr lang="zh-CN" altLang="en-US" sz="2100" dirty="0"/>
              <a:t> </a:t>
            </a:r>
            <a:r>
              <a:rPr lang="en-US" altLang="zh-CN" sz="2100" dirty="0"/>
              <a:t>is</a:t>
            </a:r>
            <a:r>
              <a:rPr lang="zh-CN" altLang="en-US" sz="2100" dirty="0"/>
              <a:t> </a:t>
            </a:r>
            <a:r>
              <a:rPr lang="en-US" altLang="zh-CN" sz="2100" dirty="0"/>
              <a:t>2.73.</a:t>
            </a:r>
            <a:endParaRPr lang="en-US" sz="2100" b="1" u="sng" dirty="0"/>
          </a:p>
          <a:p>
            <a:pPr marL="0" indent="0">
              <a:buNone/>
            </a:pPr>
            <a:endParaRPr lang="en-US" sz="2400" b="1" u="sn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AABA-0361-8E41-B10C-90917010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1"/>
            <a:ext cx="6781800" cy="521568"/>
          </a:xfrm>
        </p:spPr>
        <p:txBody>
          <a:bodyPr/>
          <a:lstStyle/>
          <a:p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533161-1C9F-CA4E-A5F2-6FF5E4347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89471"/>
              </p:ext>
            </p:extLst>
          </p:nvPr>
        </p:nvGraphicFramePr>
        <p:xfrm>
          <a:off x="685800" y="2274168"/>
          <a:ext cx="3543300" cy="399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393410042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11984395"/>
                    </a:ext>
                  </a:extLst>
                </a:gridCol>
              </a:tblGrid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en-US" sz="17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Squared</a:t>
                      </a:r>
                      <a:r>
                        <a:rPr lang="zh-CN" alt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Dev.</a:t>
                      </a:r>
                      <a:endParaRPr lang="en-US" sz="17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12329309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(4-3) </a:t>
                      </a:r>
                      <a:r>
                        <a:rPr lang="en-US" altLang="zh-CN" sz="17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=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927275688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(5-3) </a:t>
                      </a:r>
                      <a:r>
                        <a:rPr lang="en-US" altLang="zh-CN" sz="17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=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867453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(0-3) </a:t>
                      </a:r>
                      <a:r>
                        <a:rPr lang="en-US" altLang="zh-CN" sz="17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=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040869061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(1-3) </a:t>
                      </a:r>
                      <a:r>
                        <a:rPr kumimoji="0" lang="en-US" altLang="zh-CN" sz="17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=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959908542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(2-3) </a:t>
                      </a:r>
                      <a:r>
                        <a:rPr kumimoji="0" lang="en-US" altLang="zh-CN" sz="17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=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163173654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(3-3) </a:t>
                      </a:r>
                      <a:r>
                        <a:rPr kumimoji="0" lang="en-US" altLang="zh-CN" sz="17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=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056011798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(5-3) </a:t>
                      </a:r>
                      <a:r>
                        <a:rPr kumimoji="0" lang="en-US" altLang="zh-CN" sz="17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=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155208586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(4-3) </a:t>
                      </a:r>
                      <a:r>
                        <a:rPr kumimoji="0" lang="en-US" altLang="zh-CN" sz="17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=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230754906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(4-3) </a:t>
                      </a:r>
                      <a:r>
                        <a:rPr kumimoji="0" lang="en-US" altLang="zh-CN" sz="17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=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06151652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(1-3) </a:t>
                      </a:r>
                      <a:r>
                        <a:rPr kumimoji="0" lang="en-US" altLang="zh-CN" sz="17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=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26094274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(3-3) </a:t>
                      </a:r>
                      <a:r>
                        <a:rPr kumimoji="0" lang="en-US" altLang="zh-CN" sz="17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=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232608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(4-3) </a:t>
                      </a:r>
                      <a:r>
                        <a:rPr kumimoji="0" lang="en-US" altLang="zh-CN" sz="17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=</a:t>
                      </a:r>
                      <a:r>
                        <a:rPr kumimoji="0" lang="zh-CN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kumimoji="0" lang="en-US" altLang="zh-CN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8802" marR="8802" marT="880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51182"/>
                  </a:ext>
                </a:extLst>
              </a:tr>
              <a:tr h="286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=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Sum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=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41540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C26879-1777-F14C-8A37-792DBD10CF79}"/>
                  </a:ext>
                </a:extLst>
              </p:cNvPr>
              <p:cNvSpPr/>
              <p:nvPr/>
            </p:nvSpPr>
            <p:spPr>
              <a:xfrm>
                <a:off x="5892672" y="2590800"/>
                <a:ext cx="3766544" cy="778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22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2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22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2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𝝁</m:t>
                              </m:r>
                              <m:r>
                                <a:rPr lang="en-US" sz="22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2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2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𝑵</m:t>
                          </m:r>
                        </m:den>
                      </m:f>
                      <m:r>
                        <a:rPr lang="en-US" altLang="zh-CN" sz="22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30</m:t>
                          </m:r>
                        </m:num>
                        <m:den>
                          <m:r>
                            <a:rPr lang="en-US" altLang="zh-CN" sz="22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12</m:t>
                          </m:r>
                        </m:den>
                      </m:f>
                      <m:r>
                        <a:rPr lang="en-US" altLang="zh-CN" sz="22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=2.5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C26879-1777-F14C-8A37-792DBD10C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672" y="2590800"/>
                <a:ext cx="3766544" cy="778098"/>
              </a:xfrm>
              <a:prstGeom prst="rect">
                <a:avLst/>
              </a:prstGeom>
              <a:blipFill>
                <a:blip r:embed="rId3"/>
                <a:stretch>
                  <a:fillRect t="-68852" b="-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FF269F-56A7-CD45-95AC-D0E40849A79B}"/>
                  </a:ext>
                </a:extLst>
              </p:cNvPr>
              <p:cNvSpPr/>
              <p:nvPr/>
            </p:nvSpPr>
            <p:spPr>
              <a:xfrm>
                <a:off x="5930640" y="4953000"/>
                <a:ext cx="4621843" cy="780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sz="22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2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2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22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2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2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sz="22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2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2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𝒏</m:t>
                          </m:r>
                          <m:r>
                            <a:rPr lang="en-US" sz="22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22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den>
                      </m:f>
                      <m:r>
                        <a:rPr lang="en-US" altLang="zh-CN" sz="22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sz="22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𝟑𝟎</m:t>
                          </m:r>
                        </m:num>
                        <m:den>
                          <m:r>
                            <a:rPr lang="en-US" altLang="zh-CN" sz="22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𝟏𝟐</m:t>
                          </m:r>
                          <m:r>
                            <a:rPr lang="en-US" altLang="zh-CN" sz="22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2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den>
                      </m:f>
                      <m:r>
                        <a:rPr lang="en-US" altLang="zh-CN" sz="22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altLang="zh-CN" sz="22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𝟐</m:t>
                      </m:r>
                      <m:r>
                        <a:rPr lang="en-US" altLang="zh-CN" sz="22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US" altLang="zh-CN" sz="22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𝟕𝟑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FF269F-56A7-CD45-95AC-D0E40849A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40" y="4953000"/>
                <a:ext cx="4621843" cy="780278"/>
              </a:xfrm>
              <a:prstGeom prst="rect">
                <a:avLst/>
              </a:prstGeom>
              <a:blipFill>
                <a:blip r:embed="rId4"/>
                <a:stretch>
                  <a:fillRect t="-66129" b="-6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19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3DC802-8F0F-6C40-946E-E72925114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94560"/>
            <a:ext cx="11125200" cy="4024125"/>
          </a:xfrm>
        </p:spPr>
        <p:txBody>
          <a:bodyPr/>
          <a:lstStyle/>
          <a:p>
            <a:r>
              <a:rPr lang="en-US" altLang="zh-CN" sz="2400" dirty="0"/>
              <a:t>Standard</a:t>
            </a:r>
            <a:r>
              <a:rPr lang="zh-CN" altLang="en-US" sz="2400" dirty="0"/>
              <a:t> </a:t>
            </a:r>
            <a:r>
              <a:rPr lang="en-US" altLang="zh-CN" sz="2400" dirty="0"/>
              <a:t>deviation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square</a:t>
            </a:r>
            <a:r>
              <a:rPr lang="zh-CN" altLang="en-US" sz="2400" dirty="0"/>
              <a:t> </a:t>
            </a:r>
            <a:r>
              <a:rPr lang="en-US" altLang="zh-CN" sz="2400" dirty="0"/>
              <a:t>root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variance.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lvl="1"/>
            <a:r>
              <a:rPr lang="en-US" altLang="zh-CN" sz="2200" dirty="0"/>
              <a:t>Easier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interpret:</a:t>
            </a:r>
            <a:r>
              <a:rPr lang="zh-CN" altLang="en-US" sz="2200" dirty="0"/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On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average,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how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far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away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the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scores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in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distribution are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from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the</a:t>
            </a:r>
            <a:r>
              <a:rPr lang="zh-CN" altLang="en-US" sz="2200" b="1" dirty="0">
                <a:solidFill>
                  <a:schemeClr val="accent1"/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mean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b="1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42502-4967-5942-80CF-45AF011F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/>
              <a:t>(SD)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>
                <a:extLst>
                  <a:ext uri="{FF2B5EF4-FFF2-40B4-BE49-F238E27FC236}">
                    <a16:creationId xmlns:a16="http://schemas.microsoft.com/office/drawing/2014/main" id="{32D78885-90BD-614E-B605-77916945BC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3805685"/>
                <a:ext cx="4572000" cy="2438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𝝁</m:t>
                    </m:r>
                    <m:r>
                      <a:rPr lang="en-US" sz="240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population mean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𝝈</m:t>
                    </m:r>
                    <m:r>
                      <a:rPr lang="en-US" sz="24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population standard deviation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population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size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𝝈</m:t>
                      </m:r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(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𝝁</m:t>
                                  </m:r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2">
                <a:extLst>
                  <a:ext uri="{FF2B5EF4-FFF2-40B4-BE49-F238E27FC236}">
                    <a16:creationId xmlns:a16="http://schemas.microsoft.com/office/drawing/2014/main" id="{32D78885-90BD-614E-B605-77916945B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3805685"/>
                <a:ext cx="4572000" cy="2438400"/>
              </a:xfrm>
              <a:prstGeom prst="rect">
                <a:avLst/>
              </a:prstGeom>
              <a:blipFill>
                <a:blip r:embed="rId3"/>
                <a:stretch>
                  <a:fillRect l="-2210" t="-3109" b="-2538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DC6430F7-7F9A-6545-98A0-A74A724BD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0" y="3805685"/>
                <a:ext cx="4038600" cy="2438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  <m:r>
                      <a:rPr lang="en-US" sz="240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sample mean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sz="240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sample standard deviation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sample</a:t>
                </a:r>
                <a:r>
                  <a:rPr lang="zh-CN" alt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size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𝒔</m:t>
                      </m:r>
                      <m:r>
                        <a:rPr lang="en-US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(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𝟏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DC6430F7-7F9A-6545-98A0-A74A724B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0" y="3805685"/>
                <a:ext cx="4038600" cy="2438400"/>
              </a:xfrm>
              <a:prstGeom prst="rect">
                <a:avLst/>
              </a:prstGeom>
              <a:blipFill>
                <a:blip r:embed="rId4"/>
                <a:stretch>
                  <a:fillRect l="-2821" t="-3109" b="-2538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44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066881-C8B5-474F-ACED-853F3DFA45AF}"/>
              </a:ext>
            </a:extLst>
          </p:cNvPr>
          <p:cNvSpPr txBox="1">
            <a:spLocks/>
          </p:cNvSpPr>
          <p:nvPr/>
        </p:nvSpPr>
        <p:spPr>
          <a:xfrm>
            <a:off x="832582" y="2362200"/>
            <a:ext cx="10216417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Treat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population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average,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quiz</a:t>
            </a:r>
            <a:r>
              <a:rPr lang="zh-CN" altLang="en-US" sz="2200" dirty="0"/>
              <a:t> </a:t>
            </a:r>
            <a:r>
              <a:rPr lang="en-US" altLang="zh-CN" sz="2200" dirty="0"/>
              <a:t>score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this</a:t>
            </a:r>
            <a:r>
              <a:rPr lang="zh-CN" altLang="en-US" sz="2200" dirty="0"/>
              <a:t> </a:t>
            </a:r>
            <a:r>
              <a:rPr lang="en-US" altLang="zh-CN" sz="2200" dirty="0"/>
              <a:t>population</a:t>
            </a:r>
            <a:r>
              <a:rPr lang="zh-CN" altLang="en-US" sz="2200" dirty="0"/>
              <a:t> </a:t>
            </a:r>
            <a:r>
              <a:rPr lang="en-US" altLang="zh-CN" sz="2200" dirty="0"/>
              <a:t>differs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mean</a:t>
            </a:r>
            <a:r>
              <a:rPr lang="zh-CN" altLang="en-US" sz="2200" dirty="0"/>
              <a:t> </a:t>
            </a:r>
            <a:r>
              <a:rPr lang="en-US" altLang="zh-CN" sz="2200" dirty="0"/>
              <a:t>score</a:t>
            </a:r>
            <a:r>
              <a:rPr lang="zh-CN" altLang="en-US" sz="2200" dirty="0"/>
              <a:t> </a:t>
            </a:r>
            <a:r>
              <a:rPr lang="en-US" altLang="zh-CN" sz="2200" dirty="0"/>
              <a:t>by</a:t>
            </a:r>
            <a:r>
              <a:rPr lang="zh-CN" altLang="en-US" sz="2200" dirty="0"/>
              <a:t> </a:t>
            </a:r>
            <a:r>
              <a:rPr lang="en-US" altLang="zh-CN" sz="2200" dirty="0"/>
              <a:t>1.58</a:t>
            </a:r>
            <a:r>
              <a:rPr lang="zh-CN" altLang="en-US" sz="2200" dirty="0"/>
              <a:t> </a:t>
            </a:r>
            <a:r>
              <a:rPr lang="en-US" altLang="zh-CN" sz="2200" dirty="0"/>
              <a:t>point.</a:t>
            </a:r>
            <a:r>
              <a:rPr lang="zh-CN" altLang="en-US" sz="2200" dirty="0"/>
              <a:t> </a:t>
            </a:r>
            <a:endParaRPr lang="en-US" altLang="zh-CN" sz="2200" dirty="0"/>
          </a:p>
          <a:p>
            <a:endParaRPr lang="en-US" altLang="zh-CN" sz="2400" dirty="0"/>
          </a:p>
          <a:p>
            <a:r>
              <a:rPr lang="en-US" altLang="zh-CN" sz="2400" dirty="0"/>
              <a:t>Treat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sample</a:t>
            </a:r>
            <a:endParaRPr lang="en-US" altLang="zh-CN" sz="2400" b="1" u="sng" dirty="0"/>
          </a:p>
          <a:p>
            <a:endParaRPr lang="en-US" altLang="zh-CN" sz="2400" b="1" u="sng" dirty="0"/>
          </a:p>
          <a:p>
            <a:pPr lvl="1"/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average,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quiz</a:t>
            </a:r>
            <a:r>
              <a:rPr lang="zh-CN" altLang="en-US" sz="2200" dirty="0"/>
              <a:t> </a:t>
            </a:r>
            <a:r>
              <a:rPr lang="en-US" altLang="zh-CN" sz="2200" dirty="0"/>
              <a:t>score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this</a:t>
            </a:r>
            <a:r>
              <a:rPr lang="zh-CN" altLang="en-US" sz="2200" dirty="0"/>
              <a:t> </a:t>
            </a:r>
            <a:r>
              <a:rPr lang="en-US" altLang="zh-CN" sz="2200" dirty="0"/>
              <a:t>sample</a:t>
            </a:r>
            <a:r>
              <a:rPr lang="zh-CN" altLang="en-US" sz="2200" dirty="0"/>
              <a:t> </a:t>
            </a:r>
            <a:r>
              <a:rPr lang="en-US" altLang="zh-CN" sz="2200" dirty="0"/>
              <a:t>differs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mean</a:t>
            </a:r>
            <a:r>
              <a:rPr lang="zh-CN" altLang="en-US" sz="2200" dirty="0"/>
              <a:t> </a:t>
            </a:r>
            <a:r>
              <a:rPr lang="en-US" altLang="zh-CN" sz="2200" dirty="0"/>
              <a:t>score</a:t>
            </a:r>
            <a:r>
              <a:rPr lang="zh-CN" altLang="en-US" sz="2200" dirty="0"/>
              <a:t> </a:t>
            </a:r>
            <a:r>
              <a:rPr lang="en-US" altLang="zh-CN" sz="2200" dirty="0"/>
              <a:t>by</a:t>
            </a:r>
            <a:r>
              <a:rPr lang="zh-CN" altLang="en-US" sz="2200" dirty="0"/>
              <a:t> </a:t>
            </a:r>
            <a:r>
              <a:rPr lang="en-US" altLang="zh-CN" sz="2200" dirty="0"/>
              <a:t>1.65</a:t>
            </a:r>
            <a:r>
              <a:rPr lang="zh-CN" altLang="en-US" sz="2200" dirty="0"/>
              <a:t> </a:t>
            </a:r>
            <a:r>
              <a:rPr lang="en-US" altLang="zh-CN" sz="2200" dirty="0"/>
              <a:t>point.</a:t>
            </a:r>
            <a:r>
              <a:rPr lang="zh-CN" altLang="en-US" sz="2200" dirty="0"/>
              <a:t> </a:t>
            </a:r>
            <a:endParaRPr lang="en-US" altLang="zh-CN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180A8-EA2E-344D-8E8A-0D7F8907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AABA-0361-8E41-B10C-90917010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8610600" cy="464941"/>
          </a:xfrm>
        </p:spPr>
        <p:txBody>
          <a:bodyPr/>
          <a:lstStyle/>
          <a:p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C26879-1777-F14C-8A37-792DBD10CF79}"/>
                  </a:ext>
                </a:extLst>
              </p:cNvPr>
              <p:cNvSpPr/>
              <p:nvPr/>
            </p:nvSpPr>
            <p:spPr>
              <a:xfrm>
                <a:off x="5981440" y="2217541"/>
                <a:ext cx="4754058" cy="1201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𝜎</m:t>
                      </m:r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(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𝝁</m:t>
                                  </m:r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𝑵</m:t>
                              </m:r>
                            </m:den>
                          </m:f>
                        </m:e>
                      </m:rad>
                      <m:r>
                        <a:rPr lang="en-US" altLang="zh-CN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30</m:t>
                              </m:r>
                            </m:num>
                            <m:den>
                              <m:r>
                                <a:rPr lang="en-US" altLang="zh-C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12</m:t>
                              </m:r>
                            </m:den>
                          </m:f>
                        </m:e>
                      </m:rad>
                      <m:r>
                        <a:rPr lang="en-US" altLang="zh-CN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=1.58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C26879-1777-F14C-8A37-792DBD10C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40" y="2217541"/>
                <a:ext cx="4754058" cy="1201676"/>
              </a:xfrm>
              <a:prstGeom prst="rect">
                <a:avLst/>
              </a:prstGeom>
              <a:blipFill>
                <a:blip r:embed="rId2"/>
                <a:stretch>
                  <a:fillRect t="-34737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FF269F-56A7-CD45-95AC-D0E40849A79B}"/>
                  </a:ext>
                </a:extLst>
              </p:cNvPr>
              <p:cNvSpPr/>
              <p:nvPr/>
            </p:nvSpPr>
            <p:spPr>
              <a:xfrm>
                <a:off x="6096000" y="4366472"/>
                <a:ext cx="5171929" cy="12005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𝒔</m:t>
                      </m:r>
                      <m:r>
                        <a:rPr lang="en-US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(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1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𝟏</m:t>
                              </m:r>
                            </m:den>
                          </m:f>
                        </m:e>
                      </m:rad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𝟑𝟎</m:t>
                              </m:r>
                            </m:num>
                            <m:den>
                              <m: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𝟏𝟐</m:t>
                              </m:r>
                              <m: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𝟏</m:t>
                              </m:r>
                            </m:den>
                          </m:f>
                        </m:e>
                      </m:rad>
                      <m:r>
                        <a:rPr lang="en-US" altLang="zh-CN" sz="2400" b="1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𝟏</m:t>
                      </m:r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US" altLang="zh-CN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𝟔𝟓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FF269F-56A7-CD45-95AC-D0E40849A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66472"/>
                <a:ext cx="5171929" cy="1200521"/>
              </a:xfrm>
              <a:prstGeom prst="rect">
                <a:avLst/>
              </a:prstGeom>
              <a:blipFill>
                <a:blip r:embed="rId3"/>
                <a:stretch>
                  <a:fillRect t="-33684" r="-246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82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CC346-4866-5549-9FF7-EB52628B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kurtosis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F9DA9-DFCF-004D-B759-CBDB4F87A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spread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(heavy-tailed)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compact</a:t>
            </a:r>
            <a:r>
              <a:rPr lang="zh-CN" altLang="en-US" dirty="0"/>
              <a:t> </a:t>
            </a:r>
            <a:r>
              <a:rPr lang="en-US" altLang="zh-CN" dirty="0"/>
              <a:t>(light-tailed)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  <a:p>
            <a:pPr lvl="1"/>
            <a:r>
              <a:rPr lang="en-US" altLang="zh-CN" dirty="0"/>
              <a:t>Describes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B6756-09A9-D54C-B70D-5EEAE3B61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" t="24074" r="2941"/>
          <a:stretch/>
        </p:blipFill>
        <p:spPr>
          <a:xfrm>
            <a:off x="2674433" y="3276600"/>
            <a:ext cx="6545767" cy="31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2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4E70-DCB9-2F44-BA44-B4E03AC9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764373"/>
            <a:ext cx="9448800" cy="1293028"/>
          </a:xfrm>
        </p:spPr>
        <p:txBody>
          <a:bodyPr/>
          <a:lstStyle/>
          <a:p>
            <a:r>
              <a:rPr lang="en-US" altLang="zh-CN" dirty="0"/>
              <a:t>Coefficient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relative</a:t>
            </a:r>
            <a:r>
              <a:rPr lang="zh-CN" altLang="en-US" dirty="0"/>
              <a:t> </a:t>
            </a:r>
            <a:r>
              <a:rPr lang="en-US" altLang="zh-CN" dirty="0"/>
              <a:t>variation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7DDC5F-C191-9846-880D-710CBAB2CF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measure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constructed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between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groups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𝐶𝑅𝑉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7DDC5F-C191-9846-880D-710CBAB2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6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19402A-B4C2-3B42-BC35-908276795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585930"/>
              </p:ext>
            </p:extLst>
          </p:nvPr>
        </p:nvGraphicFramePr>
        <p:xfrm>
          <a:off x="6553200" y="4491837"/>
          <a:ext cx="4952999" cy="1726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879">
                  <a:extLst>
                    <a:ext uri="{9D8B030D-6E8A-4147-A177-3AD203B41FA5}">
                      <a16:colId xmlns:a16="http://schemas.microsoft.com/office/drawing/2014/main" val="3769926888"/>
                    </a:ext>
                  </a:extLst>
                </a:gridCol>
                <a:gridCol w="1618879">
                  <a:extLst>
                    <a:ext uri="{9D8B030D-6E8A-4147-A177-3AD203B41FA5}">
                      <a16:colId xmlns:a16="http://schemas.microsoft.com/office/drawing/2014/main" val="3934100421"/>
                    </a:ext>
                  </a:extLst>
                </a:gridCol>
                <a:gridCol w="1715241">
                  <a:extLst>
                    <a:ext uri="{9D8B030D-6E8A-4147-A177-3AD203B41FA5}">
                      <a16:colId xmlns:a16="http://schemas.microsoft.com/office/drawing/2014/main" val="4003131377"/>
                    </a:ext>
                  </a:extLst>
                </a:gridCol>
              </a:tblGrid>
              <a:tr h="431712">
                <a:tc>
                  <a:txBody>
                    <a:bodyPr/>
                    <a:lstStyle/>
                    <a:p>
                      <a:pPr algn="ctr" fontAlgn="ctr"/>
                      <a:endParaRPr lang="en-US" sz="20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  <a:r>
                        <a:rPr lang="zh-CN" altLang="en-US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sz="20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  <a:r>
                        <a:rPr lang="zh-CN" altLang="en-US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20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12329309"/>
                  </a:ext>
                </a:extLst>
              </a:tr>
              <a:tr h="4317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Sample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1.24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927275688"/>
                  </a:ext>
                </a:extLst>
              </a:tr>
              <a:tr h="4317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Sample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3.58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867453"/>
                  </a:ext>
                </a:extLst>
              </a:tr>
              <a:tr h="431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CRV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0.55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0.35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04086906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24791A-39A6-7549-9ADF-34D1EF2DD5CC}"/>
              </a:ext>
            </a:extLst>
          </p:cNvPr>
          <p:cNvSpPr txBox="1">
            <a:spLocks/>
          </p:cNvSpPr>
          <p:nvPr/>
        </p:nvSpPr>
        <p:spPr>
          <a:xfrm>
            <a:off x="685800" y="4288461"/>
            <a:ext cx="56388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u="sng" dirty="0"/>
              <a:t>Example: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2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group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quiz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score</a:t>
            </a:r>
          </a:p>
          <a:p>
            <a:pPr lvl="1"/>
            <a:endParaRPr lang="en-US" altLang="zh-CN" sz="2200" dirty="0"/>
          </a:p>
          <a:p>
            <a:r>
              <a:rPr lang="en-US" altLang="zh-CN" dirty="0"/>
              <a:t>Interpretation:</a:t>
            </a:r>
            <a:r>
              <a:rPr lang="zh-CN" altLang="en-US" dirty="0"/>
              <a:t> </a:t>
            </a:r>
            <a:r>
              <a:rPr lang="en-US" altLang="zh-CN" dirty="0"/>
              <a:t>Relative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11952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DD60-B7A6-F645-AF9A-A5CDA183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announcement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67D4-A6E7-B747-AA61-5135F093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#1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due </a:t>
            </a:r>
            <a:r>
              <a:rPr lang="en-US" altLang="zh-CN" b="1" dirty="0">
                <a:solidFill>
                  <a:schemeClr val="accent1"/>
                </a:solidFill>
              </a:rPr>
              <a:t>Sep.25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Demonstrate the formula and steps of calculation clearly.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submit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pdf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Carmen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</a:p>
        </p:txBody>
      </p:sp>
    </p:spTree>
    <p:extLst>
      <p:ext uri="{BB962C8B-B14F-4D97-AF65-F5344CB8AC3E}">
        <p14:creationId xmlns:p14="http://schemas.microsoft.com/office/powerpoint/2010/main" val="256917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CBC0-842E-F741-8B12-187EF3AA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4373"/>
            <a:ext cx="11125200" cy="12930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Comparing measures of dispersion</a:t>
            </a:r>
            <a:endParaRPr lang="en-US" sz="32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7DEFF2-8344-DC46-8D84-F4DA87E4E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937978"/>
              </p:ext>
            </p:extLst>
          </p:nvPr>
        </p:nvGraphicFramePr>
        <p:xfrm>
          <a:off x="689918" y="1905000"/>
          <a:ext cx="10816284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545">
                  <a:extLst>
                    <a:ext uri="{9D8B030D-6E8A-4147-A177-3AD203B41FA5}">
                      <a16:colId xmlns:a16="http://schemas.microsoft.com/office/drawing/2014/main" val="629366182"/>
                    </a:ext>
                  </a:extLst>
                </a:gridCol>
                <a:gridCol w="1176144">
                  <a:extLst>
                    <a:ext uri="{9D8B030D-6E8A-4147-A177-3AD203B41FA5}">
                      <a16:colId xmlns:a16="http://schemas.microsoft.com/office/drawing/2014/main" val="2300591635"/>
                    </a:ext>
                  </a:extLst>
                </a:gridCol>
                <a:gridCol w="1071598">
                  <a:extLst>
                    <a:ext uri="{9D8B030D-6E8A-4147-A177-3AD203B41FA5}">
                      <a16:colId xmlns:a16="http://schemas.microsoft.com/office/drawing/2014/main" val="3381964569"/>
                    </a:ext>
                  </a:extLst>
                </a:gridCol>
                <a:gridCol w="1202280">
                  <a:extLst>
                    <a:ext uri="{9D8B030D-6E8A-4147-A177-3AD203B41FA5}">
                      <a16:colId xmlns:a16="http://schemas.microsoft.com/office/drawing/2014/main" val="3163468679"/>
                    </a:ext>
                  </a:extLst>
                </a:gridCol>
                <a:gridCol w="784096">
                  <a:extLst>
                    <a:ext uri="{9D8B030D-6E8A-4147-A177-3AD203B41FA5}">
                      <a16:colId xmlns:a16="http://schemas.microsoft.com/office/drawing/2014/main" val="182544852"/>
                    </a:ext>
                  </a:extLst>
                </a:gridCol>
                <a:gridCol w="2429619">
                  <a:extLst>
                    <a:ext uri="{9D8B030D-6E8A-4147-A177-3AD203B41FA5}">
                      <a16:colId xmlns:a16="http://schemas.microsoft.com/office/drawing/2014/main" val="3781027381"/>
                    </a:ext>
                  </a:extLst>
                </a:gridCol>
                <a:gridCol w="2667002">
                  <a:extLst>
                    <a:ext uri="{9D8B030D-6E8A-4147-A177-3AD203B41FA5}">
                      <a16:colId xmlns:a16="http://schemas.microsoft.com/office/drawing/2014/main" val="215311626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Descriptive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Nominal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Ordinal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504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dirty="0"/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Simplest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measure;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Applicable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ordinal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Determined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extreme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values;</a:t>
                      </a:r>
                      <a:r>
                        <a:rPr lang="zh-CN" altLang="en-US" dirty="0"/>
                        <a:t> </a:t>
                      </a:r>
                      <a:br>
                        <a:rPr lang="en-US" altLang="zh-CN" dirty="0"/>
                      </a:br>
                      <a:r>
                        <a:rPr lang="en-US" altLang="zh-CN" dirty="0"/>
                        <a:t>lack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information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between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extremes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1072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dirty="0"/>
                        <a:t>Variance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Taking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account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distance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interpret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08785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Standard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Taking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account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distance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mean;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Easier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interpret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Takes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effort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calculate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99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197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B93C-46EF-47DE-900D-54248EB6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62000"/>
            <a:ext cx="10515600" cy="5257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800" cap="none" dirty="0">
                <a:solidFill>
                  <a:schemeClr val="tx1"/>
                </a:solidFill>
              </a:rPr>
              <a:t>Hand</a:t>
            </a:r>
            <a:r>
              <a:rPr lang="zh-CN" altLang="en-US" sz="3800" cap="none" dirty="0">
                <a:solidFill>
                  <a:schemeClr val="tx1"/>
                </a:solidFill>
              </a:rPr>
              <a:t> </a:t>
            </a:r>
            <a:r>
              <a:rPr lang="en-US" altLang="zh-CN" sz="3800" cap="none" dirty="0">
                <a:solidFill>
                  <a:schemeClr val="tx1"/>
                </a:solidFill>
              </a:rPr>
              <a:t>calculation</a:t>
            </a:r>
            <a:r>
              <a:rPr lang="zh-CN" altLang="en-US" sz="3800" cap="none" dirty="0">
                <a:solidFill>
                  <a:schemeClr val="tx1"/>
                </a:solidFill>
              </a:rPr>
              <a:t> </a:t>
            </a:r>
            <a:r>
              <a:rPr lang="en-US" altLang="zh-CN" sz="3800" cap="none" dirty="0">
                <a:solidFill>
                  <a:schemeClr val="tx1"/>
                </a:solidFill>
              </a:rPr>
              <a:t>can</a:t>
            </a:r>
            <a:r>
              <a:rPr lang="zh-CN" altLang="en-US" sz="3800" cap="none" dirty="0">
                <a:solidFill>
                  <a:schemeClr val="tx1"/>
                </a:solidFill>
              </a:rPr>
              <a:t> </a:t>
            </a:r>
            <a:r>
              <a:rPr lang="en-US" altLang="zh-CN" sz="3800" cap="none" dirty="0">
                <a:solidFill>
                  <a:schemeClr val="tx1"/>
                </a:solidFill>
              </a:rPr>
              <a:t>be</a:t>
            </a:r>
            <a:r>
              <a:rPr lang="zh-CN" altLang="en-US" sz="3800" cap="none" dirty="0">
                <a:solidFill>
                  <a:schemeClr val="tx1"/>
                </a:solidFill>
              </a:rPr>
              <a:t> </a:t>
            </a:r>
            <a:r>
              <a:rPr lang="en-US" altLang="zh-CN" sz="3800" cap="none" dirty="0"/>
              <a:t>tedious.</a:t>
            </a:r>
            <a:br>
              <a:rPr lang="en-US" altLang="zh-CN" sz="3800" cap="none" dirty="0"/>
            </a:br>
            <a:br>
              <a:rPr lang="en-US" altLang="zh-CN" sz="3800" cap="none" dirty="0"/>
            </a:br>
            <a:br>
              <a:rPr lang="en-US" altLang="zh-CN" sz="3800" cap="none" dirty="0"/>
            </a:br>
            <a:br>
              <a:rPr lang="en-US" altLang="zh-CN" sz="3800" cap="none" dirty="0"/>
            </a:br>
            <a:br>
              <a:rPr lang="en-US" altLang="zh-CN" sz="3800" cap="none" dirty="0"/>
            </a:br>
            <a:br>
              <a:rPr lang="en-US" altLang="zh-CN" sz="3800" cap="none" dirty="0"/>
            </a:br>
            <a:br>
              <a:rPr lang="en-US" altLang="zh-CN" sz="3800" cap="none" dirty="0"/>
            </a:br>
            <a:br>
              <a:rPr lang="en-US" altLang="zh-CN" sz="3800" cap="none" dirty="0"/>
            </a:br>
            <a:r>
              <a:rPr lang="en-US" sz="3800" cap="none" dirty="0">
                <a:solidFill>
                  <a:schemeClr val="tx1"/>
                </a:solidFill>
              </a:rPr>
              <a:t>Stata</a:t>
            </a:r>
            <a:r>
              <a:rPr lang="zh-CN" altLang="en-US" sz="3800" cap="none" dirty="0"/>
              <a:t> </a:t>
            </a:r>
            <a:r>
              <a:rPr lang="en-US" altLang="zh-CN" sz="3800" cap="none" dirty="0"/>
              <a:t>can</a:t>
            </a:r>
            <a:r>
              <a:rPr lang="zh-CN" altLang="en-US" sz="3800" cap="none" dirty="0"/>
              <a:t> </a:t>
            </a:r>
            <a:r>
              <a:rPr lang="en-US" altLang="zh-CN" sz="3800" cap="none" dirty="0"/>
              <a:t>do</a:t>
            </a:r>
            <a:r>
              <a:rPr lang="zh-CN" altLang="en-US" sz="3800" cap="none" dirty="0"/>
              <a:t> </a:t>
            </a:r>
            <a:r>
              <a:rPr lang="en-US" altLang="zh-CN" sz="3800" cap="none" dirty="0"/>
              <a:t>this</a:t>
            </a:r>
            <a:r>
              <a:rPr lang="zh-CN" altLang="en-US" sz="3800" cap="none" dirty="0"/>
              <a:t> </a:t>
            </a:r>
            <a:r>
              <a:rPr lang="en-US" altLang="zh-CN" sz="3800" cap="none" dirty="0"/>
              <a:t>in</a:t>
            </a:r>
            <a:r>
              <a:rPr lang="zh-CN" altLang="en-US" sz="3800" cap="none" dirty="0"/>
              <a:t> </a:t>
            </a:r>
            <a:r>
              <a:rPr lang="en-US" altLang="zh-CN" sz="3800" cap="none" dirty="0"/>
              <a:t>less</a:t>
            </a:r>
            <a:r>
              <a:rPr lang="zh-CN" altLang="en-US" sz="3800" cap="none" dirty="0"/>
              <a:t> </a:t>
            </a:r>
            <a:r>
              <a:rPr lang="en-US" altLang="zh-CN" sz="3800" cap="none" dirty="0"/>
              <a:t>than</a:t>
            </a:r>
            <a:r>
              <a:rPr lang="zh-CN" altLang="en-US" sz="3800" cap="none" dirty="0"/>
              <a:t> </a:t>
            </a:r>
            <a:r>
              <a:rPr lang="en-US" altLang="zh-CN" sz="3800" cap="none" dirty="0"/>
              <a:t>1</a:t>
            </a:r>
            <a:r>
              <a:rPr lang="zh-CN" altLang="en-US" sz="3800" cap="none" dirty="0"/>
              <a:t> </a:t>
            </a:r>
            <a:r>
              <a:rPr lang="en-US" altLang="zh-CN" sz="3800" cap="none" dirty="0"/>
              <a:t>second</a:t>
            </a:r>
            <a:r>
              <a:rPr lang="en-US" sz="3800" cap="none" dirty="0">
                <a:solidFill>
                  <a:schemeClr val="tx1"/>
                </a:solidFill>
              </a:rPr>
              <a:t>!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0E23E-6261-5C46-8A07-60A580531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67"/>
          <a:stretch/>
        </p:blipFill>
        <p:spPr>
          <a:xfrm>
            <a:off x="3733800" y="1981200"/>
            <a:ext cx="4730750" cy="322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2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5B34-FF16-1D42-A165-6D5725D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EA51A-72BD-904C-A015-120399882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515E6-5453-6745-ADEA-417C9AB34F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Descriptive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</a:p>
          <a:p>
            <a:pPr lvl="1"/>
            <a:r>
              <a:rPr lang="en-US" altLang="zh-CN" dirty="0"/>
              <a:t>Central</a:t>
            </a:r>
            <a:r>
              <a:rPr lang="zh-CN" altLang="en-US" dirty="0"/>
              <a:t> </a:t>
            </a:r>
            <a:r>
              <a:rPr lang="en-US" altLang="zh-CN" dirty="0"/>
              <a:t>tendency</a:t>
            </a:r>
          </a:p>
          <a:p>
            <a:pPr lvl="1"/>
            <a:r>
              <a:rPr lang="en-US" dirty="0"/>
              <a:t>Variability and dispersion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7FFFB-6707-E040-AD84-74B01B9F3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065A17-C92F-7444-ADD7-DFA3F06D89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</a:p>
          <a:p>
            <a:pPr lvl="1"/>
            <a:r>
              <a:rPr lang="en-US" altLang="zh-CN" dirty="0"/>
              <a:t>Stata output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Q&amp;A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homework#1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1699-422E-EA41-899C-ADD8005F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Descriptive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7149-5DC0-0240-AADF-D5A2E7150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D</a:t>
            </a:r>
            <a:r>
              <a:rPr lang="en-US" sz="2400" dirty="0"/>
              <a:t>escribe the basic features of the data in a study.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DD2FCC-4501-834F-B3FC-02E268900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38606"/>
              </p:ext>
            </p:extLst>
          </p:nvPr>
        </p:nvGraphicFramePr>
        <p:xfrm>
          <a:off x="1524000" y="2819400"/>
          <a:ext cx="95250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2500">
                  <a:extLst>
                    <a:ext uri="{9D8B030D-6E8A-4147-A177-3AD203B41FA5}">
                      <a16:colId xmlns:a16="http://schemas.microsoft.com/office/drawing/2014/main" val="143671448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3117003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Inferential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statistics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05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</a:t>
                      </a:r>
                      <a:r>
                        <a:rPr lang="en-US" sz="1800" dirty="0"/>
                        <a:t>imple summaries about the sample and the measure</a:t>
                      </a:r>
                      <a:r>
                        <a:rPr lang="en-US" altLang="zh-CN" sz="1800" dirty="0"/>
                        <a:t>.</a:t>
                      </a:r>
                    </a:p>
                    <a:p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Describing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what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the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data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shows.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Trying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reach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conclusions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extend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beyond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immediate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alone.</a:t>
                      </a:r>
                    </a:p>
                    <a:p>
                      <a:endParaRPr lang="en-US" altLang="zh-CN" dirty="0"/>
                    </a:p>
                    <a:p>
                      <a:r>
                        <a:rPr lang="en-US" altLang="zh-CN" dirty="0"/>
                        <a:t>Infer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general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population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16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88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CBC0-842E-F741-8B12-187EF3AA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764373"/>
            <a:ext cx="9372600" cy="1293028"/>
          </a:xfrm>
        </p:spPr>
        <p:txBody>
          <a:bodyPr>
            <a:normAutofit/>
          </a:bodyPr>
          <a:lstStyle/>
          <a:p>
            <a:r>
              <a:rPr lang="en-US" dirty="0"/>
              <a:t>RECALL LAST week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7DEFF2-8344-DC46-8D84-F4DA87E4E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589856"/>
              </p:ext>
            </p:extLst>
          </p:nvPr>
        </p:nvGraphicFramePr>
        <p:xfrm>
          <a:off x="685800" y="1915223"/>
          <a:ext cx="10820400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681">
                  <a:extLst>
                    <a:ext uri="{9D8B030D-6E8A-4147-A177-3AD203B41FA5}">
                      <a16:colId xmlns:a16="http://schemas.microsoft.com/office/drawing/2014/main" val="85556109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0059163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38196456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163468679"/>
                    </a:ext>
                  </a:extLst>
                </a:gridCol>
                <a:gridCol w="2137719">
                  <a:extLst>
                    <a:ext uri="{9D8B030D-6E8A-4147-A177-3AD203B41FA5}">
                      <a16:colId xmlns:a16="http://schemas.microsoft.com/office/drawing/2014/main" val="182544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Levels of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Nominal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Ordinal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Ratio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5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Categories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categories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eaningful differences between values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zero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order,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exact value between units, AND have a true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24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Social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Income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061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Frequency distributions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10722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33F3B46F-D5C2-794F-98B9-A32D3E22A822}"/>
              </a:ext>
            </a:extLst>
          </p:cNvPr>
          <p:cNvSpPr/>
          <p:nvPr/>
        </p:nvSpPr>
        <p:spPr>
          <a:xfrm rot="16200000">
            <a:off x="9220200" y="3042889"/>
            <a:ext cx="304800" cy="3810000"/>
          </a:xfrm>
          <a:prstGeom prst="leftBrace">
            <a:avLst>
              <a:gd name="adj1" fmla="val 8333"/>
              <a:gd name="adj2" fmla="val 4970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DEB4B7-9599-DE45-8805-AF75B9ED978A}"/>
              </a:ext>
            </a:extLst>
          </p:cNvPr>
          <p:cNvSpPr txBox="1">
            <a:spLocks/>
          </p:cNvSpPr>
          <p:nvPr/>
        </p:nvSpPr>
        <p:spPr>
          <a:xfrm>
            <a:off x="3733800" y="5257800"/>
            <a:ext cx="7772400" cy="96088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Two more ways to summarize interval/ratio data:</a:t>
            </a:r>
          </a:p>
          <a:p>
            <a:pPr lvl="1"/>
            <a:r>
              <a:rPr lang="en-US" sz="2200" dirty="0"/>
              <a:t>Central tendency; Variation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22E0E2-0F61-754A-80F9-7ED0A1529DC5}"/>
              </a:ext>
            </a:extLst>
          </p:cNvPr>
          <p:cNvSpPr txBox="1">
            <a:spLocks/>
          </p:cNvSpPr>
          <p:nvPr/>
        </p:nvSpPr>
        <p:spPr>
          <a:xfrm>
            <a:off x="800100" y="5100289"/>
            <a:ext cx="26670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week</a:t>
            </a:r>
          </a:p>
        </p:txBody>
      </p:sp>
    </p:spTree>
    <p:extLst>
      <p:ext uri="{BB962C8B-B14F-4D97-AF65-F5344CB8AC3E}">
        <p14:creationId xmlns:p14="http://schemas.microsoft.com/office/powerpoint/2010/main" val="297296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CFBC-C228-4A97-84CE-4D07ED60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Tendency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4728B-911F-492C-9698-8F40A6675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11353800" cy="48006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Values that defines most typical outcomes of distribution</a:t>
            </a:r>
          </a:p>
          <a:p>
            <a:pPr lvl="1"/>
            <a:endParaRPr lang="en-US" sz="2400" b="1" dirty="0">
              <a:solidFill>
                <a:schemeClr val="accent1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Mode</a:t>
            </a:r>
            <a:r>
              <a:rPr lang="en-US" sz="2400" dirty="0"/>
              <a:t>: t</a:t>
            </a:r>
            <a:r>
              <a:rPr lang="en-US" altLang="zh-CN" sz="2400" dirty="0"/>
              <a:t>he value of category or interval which occurs </a:t>
            </a:r>
            <a:r>
              <a:rPr lang="en-US" altLang="zh-CN" sz="2400" dirty="0">
                <a:solidFill>
                  <a:schemeClr val="accent1"/>
                </a:solidFill>
              </a:rPr>
              <a:t>most frequently</a:t>
            </a:r>
          </a:p>
          <a:p>
            <a:pPr lvl="2"/>
            <a:r>
              <a:rPr lang="en-US" sz="2200" dirty="0"/>
              <a:t>How to find: the value with highest frequency</a:t>
            </a:r>
          </a:p>
          <a:p>
            <a:pPr lvl="2"/>
            <a:r>
              <a:rPr lang="en-US" sz="2200" dirty="0"/>
              <a:t>Note: Data can have no, one, or more than one mode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Median</a:t>
            </a:r>
            <a:r>
              <a:rPr lang="en-US" sz="2400" dirty="0"/>
              <a:t>: the value or category that divides </a:t>
            </a:r>
            <a:r>
              <a:rPr lang="en-US" sz="2400" u="sng" dirty="0">
                <a:solidFill>
                  <a:schemeClr val="accent1"/>
                </a:solidFill>
              </a:rPr>
              <a:t>ordered distribution </a:t>
            </a:r>
            <a:r>
              <a:rPr lang="en-US" sz="2400" dirty="0">
                <a:solidFill>
                  <a:schemeClr val="accent1"/>
                </a:solidFill>
              </a:rPr>
              <a:t>in half</a:t>
            </a:r>
          </a:p>
          <a:p>
            <a:pPr lvl="2"/>
            <a:r>
              <a:rPr lang="en-US" sz="2200" dirty="0"/>
              <a:t>How to find: order data, then find the middle value </a:t>
            </a:r>
          </a:p>
          <a:p>
            <a:pPr lvl="2"/>
            <a:r>
              <a:rPr lang="en-US" sz="2200" dirty="0"/>
              <a:t>Note: equivalent to 50</a:t>
            </a:r>
            <a:r>
              <a:rPr lang="en-US" sz="2200" baseline="30000" dirty="0"/>
              <a:t>th</a:t>
            </a:r>
            <a:r>
              <a:rPr lang="en-US" sz="2200" dirty="0"/>
              <a:t> percentile</a:t>
            </a:r>
          </a:p>
          <a:p>
            <a:pPr lvl="2"/>
            <a:endParaRPr lang="en-US" sz="22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Mean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arithmetic average </a:t>
            </a:r>
            <a:endParaRPr lang="en-US" sz="2400" dirty="0"/>
          </a:p>
          <a:p>
            <a:pPr lvl="2"/>
            <a:r>
              <a:rPr lang="en-US" sz="2200" dirty="0"/>
              <a:t>How to find: sum of values of all observations / number of cases</a:t>
            </a:r>
          </a:p>
          <a:p>
            <a:pPr lvl="2"/>
            <a:r>
              <a:rPr lang="en-US" sz="2000" dirty="0"/>
              <a:t>Note: mean is affected by values of every case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6778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27CC80-F216-5841-B92D-50617DBC721C}"/>
              </a:ext>
            </a:extLst>
          </p:cNvPr>
          <p:cNvSpPr txBox="1">
            <a:spLocks/>
          </p:cNvSpPr>
          <p:nvPr/>
        </p:nvSpPr>
        <p:spPr>
          <a:xfrm>
            <a:off x="2362200" y="2270988"/>
            <a:ext cx="4648200" cy="4098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Mode</a:t>
            </a:r>
          </a:p>
          <a:p>
            <a:r>
              <a:rPr lang="en-US" dirty="0"/>
              <a:t>1. Get frequencies</a:t>
            </a:r>
          </a:p>
          <a:p>
            <a:r>
              <a:rPr lang="en-US" dirty="0"/>
              <a:t>2. Find the value / category with highest frequencies.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AE206-264C-0E49-B0F3-CDE5F1EF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33400"/>
            <a:ext cx="8610600" cy="129302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4AED7-7AB3-8D4F-B784-B43A7AAEC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11943"/>
            <a:ext cx="10820400" cy="431034"/>
          </a:xfrm>
        </p:spPr>
        <p:txBody>
          <a:bodyPr/>
          <a:lstStyle/>
          <a:p>
            <a:r>
              <a:rPr lang="en-US" dirty="0"/>
              <a:t>Score of a quiz for 12 students, calculate mode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5D8F82-1E91-9447-9B0E-F2D20E9ED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47854"/>
              </p:ext>
            </p:extLst>
          </p:nvPr>
        </p:nvGraphicFramePr>
        <p:xfrm>
          <a:off x="685800" y="2336595"/>
          <a:ext cx="1104814" cy="4032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814">
                  <a:extLst>
                    <a:ext uri="{9D8B030D-6E8A-4147-A177-3AD203B41FA5}">
                      <a16:colId xmlns:a16="http://schemas.microsoft.com/office/drawing/2014/main" val="3934100421"/>
                    </a:ext>
                  </a:extLst>
                </a:gridCol>
              </a:tblGrid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Score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12329309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927275688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867453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040869061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959908542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163173654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056011798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155208586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230754906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06151652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26094274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232608349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5895118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726418-00AA-A140-9B14-96CBB5D63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43639"/>
              </p:ext>
            </p:extLst>
          </p:nvPr>
        </p:nvGraphicFramePr>
        <p:xfrm>
          <a:off x="2635250" y="3962400"/>
          <a:ext cx="2730500" cy="240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250">
                  <a:extLst>
                    <a:ext uri="{9D8B030D-6E8A-4147-A177-3AD203B41FA5}">
                      <a16:colId xmlns:a16="http://schemas.microsoft.com/office/drawing/2014/main" val="393410042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3774785739"/>
                    </a:ext>
                  </a:extLst>
                </a:gridCol>
              </a:tblGrid>
              <a:tr h="331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sz="1800" b="1" u="sng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2329309"/>
                  </a:ext>
                </a:extLst>
              </a:tr>
              <a:tr h="2964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2990021"/>
                  </a:ext>
                </a:extLst>
              </a:tr>
              <a:tr h="296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0869061"/>
                  </a:ext>
                </a:extLst>
              </a:tr>
              <a:tr h="296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9908542"/>
                  </a:ext>
                </a:extLst>
              </a:tr>
              <a:tr h="296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3173654"/>
                  </a:ext>
                </a:extLst>
              </a:tr>
              <a:tr h="296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6011798"/>
                  </a:ext>
                </a:extLst>
              </a:tr>
              <a:tr h="296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5208586"/>
                  </a:ext>
                </a:extLst>
              </a:tr>
              <a:tr h="296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754906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31A521-100F-7548-85EE-E69B8AB2CE5E}"/>
              </a:ext>
            </a:extLst>
          </p:cNvPr>
          <p:cNvSpPr/>
          <p:nvPr/>
        </p:nvSpPr>
        <p:spPr>
          <a:xfrm>
            <a:off x="2895600" y="5486400"/>
            <a:ext cx="22098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421DD0E-D9AD-9A4B-98B0-98F7AEF9F24F}"/>
              </a:ext>
            </a:extLst>
          </p:cNvPr>
          <p:cNvSpPr txBox="1">
            <a:spLocks/>
          </p:cNvSpPr>
          <p:nvPr/>
        </p:nvSpPr>
        <p:spPr>
          <a:xfrm>
            <a:off x="6781800" y="2270988"/>
            <a:ext cx="3124200" cy="4098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Median</a:t>
            </a:r>
          </a:p>
          <a:p>
            <a:r>
              <a:rPr lang="en-US" dirty="0"/>
              <a:t>1. Order data</a:t>
            </a:r>
          </a:p>
          <a:p>
            <a:r>
              <a:rPr lang="en-US" dirty="0"/>
              <a:t>2. Even or odd</a:t>
            </a:r>
            <a:br>
              <a:rPr lang="en-US" dirty="0"/>
            </a:br>
            <a:r>
              <a:rPr lang="en-US" dirty="0"/>
              <a:t>total observations</a:t>
            </a:r>
          </a:p>
          <a:p>
            <a:r>
              <a:rPr lang="en-US" dirty="0"/>
              <a:t>3. Find the middle value if odd, find average of middle two values if even.</a:t>
            </a:r>
          </a:p>
          <a:p>
            <a:endParaRPr lang="en-US" dirty="0"/>
          </a:p>
          <a:p>
            <a:r>
              <a:rPr lang="en-US" dirty="0"/>
              <a:t>Median = (3+4)/2 </a:t>
            </a:r>
            <a:br>
              <a:rPr lang="en-US" dirty="0"/>
            </a:br>
            <a:r>
              <a:rPr lang="en-US" dirty="0"/>
              <a:t>= 3.5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1E248F5-6782-B647-B6C3-966A328CD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952105"/>
              </p:ext>
            </p:extLst>
          </p:nvPr>
        </p:nvGraphicFramePr>
        <p:xfrm>
          <a:off x="9732742" y="2820027"/>
          <a:ext cx="1925858" cy="3547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929">
                  <a:extLst>
                    <a:ext uri="{9D8B030D-6E8A-4147-A177-3AD203B41FA5}">
                      <a16:colId xmlns:a16="http://schemas.microsoft.com/office/drawing/2014/main" val="3934100421"/>
                    </a:ext>
                  </a:extLst>
                </a:gridCol>
                <a:gridCol w="962929">
                  <a:extLst>
                    <a:ext uri="{9D8B030D-6E8A-4147-A177-3AD203B41FA5}">
                      <a16:colId xmlns:a16="http://schemas.microsoft.com/office/drawing/2014/main" val="2616635447"/>
                    </a:ext>
                  </a:extLst>
                </a:gridCol>
              </a:tblGrid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2329309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7275688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7453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0869061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9908542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3173654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6011798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5208586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754906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6151652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6094274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2608349"/>
                  </a:ext>
                </a:extLst>
              </a:tr>
              <a:tr h="27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951182"/>
                  </a:ext>
                </a:extLst>
              </a:tr>
            </a:tbl>
          </a:graphicData>
        </a:graphic>
      </p:graphicFrame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B39960-5E97-C046-A499-6C8EF79F156E}"/>
              </a:ext>
            </a:extLst>
          </p:cNvPr>
          <p:cNvSpPr/>
          <p:nvPr/>
        </p:nvSpPr>
        <p:spPr>
          <a:xfrm>
            <a:off x="9732742" y="4441611"/>
            <a:ext cx="1925858" cy="5864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0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E206-264C-0E49-B0F3-CDE5F1EF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33400"/>
            <a:ext cx="8610600" cy="129302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4AED7-7AB3-8D4F-B784-B43A7AAEC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11943"/>
            <a:ext cx="10820400" cy="431034"/>
          </a:xfrm>
        </p:spPr>
        <p:txBody>
          <a:bodyPr/>
          <a:lstStyle/>
          <a:p>
            <a:r>
              <a:rPr lang="en-US" dirty="0"/>
              <a:t>Score of a quiz for 12 students, calculate mode, median and mean.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5D8F82-1E91-9447-9B0E-F2D20E9ED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487221"/>
              </p:ext>
            </p:extLst>
          </p:nvPr>
        </p:nvGraphicFramePr>
        <p:xfrm>
          <a:off x="685800" y="2336595"/>
          <a:ext cx="1104814" cy="4032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814">
                  <a:extLst>
                    <a:ext uri="{9D8B030D-6E8A-4147-A177-3AD203B41FA5}">
                      <a16:colId xmlns:a16="http://schemas.microsoft.com/office/drawing/2014/main" val="3934100421"/>
                    </a:ext>
                  </a:extLst>
                </a:gridCol>
              </a:tblGrid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effectLst/>
                        </a:rPr>
                        <a:t>Score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12329309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927275688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867453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040869061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959908542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163173654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056011798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155208586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230754906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06151652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26094274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232608349"/>
                  </a:ext>
                </a:extLst>
              </a:tr>
              <a:tr h="310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5895118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726418-00AA-A140-9B14-96CBB5D63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437653"/>
              </p:ext>
            </p:extLst>
          </p:nvPr>
        </p:nvGraphicFramePr>
        <p:xfrm>
          <a:off x="9753600" y="4464388"/>
          <a:ext cx="2159000" cy="1994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341004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774785739"/>
                    </a:ext>
                  </a:extLst>
                </a:gridCol>
              </a:tblGrid>
              <a:tr h="291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sz="1800" b="1" u="sng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2329309"/>
                  </a:ext>
                </a:extLst>
              </a:tr>
              <a:tr h="2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3791458"/>
                  </a:ext>
                </a:extLst>
              </a:tr>
              <a:tr h="2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0869061"/>
                  </a:ext>
                </a:extLst>
              </a:tr>
              <a:tr h="2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9908542"/>
                  </a:ext>
                </a:extLst>
              </a:tr>
              <a:tr h="2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3173654"/>
                  </a:ext>
                </a:extLst>
              </a:tr>
              <a:tr h="2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6011798"/>
                  </a:ext>
                </a:extLst>
              </a:tr>
              <a:tr h="2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5208586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CA10BF-8D49-9B45-BD7A-F1CB44D3D77A}"/>
              </a:ext>
            </a:extLst>
          </p:cNvPr>
          <p:cNvSpPr txBox="1">
            <a:spLocks/>
          </p:cNvSpPr>
          <p:nvPr/>
        </p:nvSpPr>
        <p:spPr>
          <a:xfrm>
            <a:off x="2133600" y="2270986"/>
            <a:ext cx="8115386" cy="4098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Mean</a:t>
            </a:r>
          </a:p>
          <a:p>
            <a:pPr lvl="1"/>
            <a:r>
              <a:rPr lang="en-US" dirty="0"/>
              <a:t>Method 1: sum of values from all observations, divided by total number of observations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Method 2: sum of (category value * frequency for that category), divided by total number of observations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DEA8B9-DF9C-7C4E-B10C-3DB50749BEEB}"/>
                  </a:ext>
                </a:extLst>
              </p:cNvPr>
              <p:cNvSpPr txBox="1"/>
              <p:nvPr/>
            </p:nvSpPr>
            <p:spPr>
              <a:xfrm>
                <a:off x="2133600" y="3512954"/>
                <a:ext cx="8115386" cy="595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(4+5+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+1+2+3+5+4+4+1+3+4)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DEA8B9-DF9C-7C4E-B10C-3DB50749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512954"/>
                <a:ext cx="8115386" cy="595291"/>
              </a:xfrm>
              <a:prstGeom prst="rect">
                <a:avLst/>
              </a:prstGeom>
              <a:blipFill>
                <a:blip r:embed="rId3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28371D-8D57-7449-8E97-E6FB56672539}"/>
                  </a:ext>
                </a:extLst>
              </p:cNvPr>
              <p:cNvSpPr txBox="1"/>
              <p:nvPr/>
            </p:nvSpPr>
            <p:spPr>
              <a:xfrm>
                <a:off x="2362200" y="5350212"/>
                <a:ext cx="6941516" cy="595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+2∗1+3∗2+4∗4+5∗2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28371D-8D57-7449-8E97-E6FB56672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5350212"/>
                <a:ext cx="6941516" cy="595291"/>
              </a:xfrm>
              <a:prstGeom prst="rect">
                <a:avLst/>
              </a:prstGeom>
              <a:blipFill>
                <a:blip r:embed="rId4"/>
                <a:stretch>
                  <a:fillRect l="-1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28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6EC0-CAB8-C346-8A70-FC3FDE67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the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0322A-503B-AE44-8023-FD470F420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“balances out” all scores in the distribution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Least squares principle</a:t>
            </a:r>
            <a:r>
              <a:rPr lang="en-US" dirty="0"/>
              <a:t>: mean minimizes variation of the scores.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DD43AF-E3C0-6740-B0FF-656CBB117267}"/>
                  </a:ext>
                </a:extLst>
              </p:cNvPr>
              <p:cNvSpPr txBox="1"/>
              <p:nvPr/>
            </p:nvSpPr>
            <p:spPr>
              <a:xfrm>
                <a:off x="1447800" y="2683558"/>
                <a:ext cx="28956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DD43AF-E3C0-6740-B0FF-656CBB117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683558"/>
                <a:ext cx="2895600" cy="430887"/>
              </a:xfrm>
              <a:prstGeom prst="rect">
                <a:avLst/>
              </a:prstGeom>
              <a:blipFill>
                <a:blip r:embed="rId2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BB81FF-432F-5E40-9FB8-A66D16E49C90}"/>
                  </a:ext>
                </a:extLst>
              </p:cNvPr>
              <p:cNvSpPr txBox="1"/>
              <p:nvPr/>
            </p:nvSpPr>
            <p:spPr>
              <a:xfrm>
                <a:off x="1295400" y="4020234"/>
                <a:ext cx="48006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BB81FF-432F-5E40-9FB8-A66D16E49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020234"/>
                <a:ext cx="4800600" cy="430887"/>
              </a:xfrm>
              <a:prstGeom prst="rect">
                <a:avLst/>
              </a:prstGeom>
              <a:blipFill>
                <a:blip r:embed="rId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284001C-8FCC-754B-B513-926F5E02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724400"/>
            <a:ext cx="6248400" cy="17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5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1916</TotalTime>
  <Words>1511</Words>
  <Application>Microsoft Macintosh PowerPoint</Application>
  <PresentationFormat>Widescreen</PresentationFormat>
  <Paragraphs>431</Paragraphs>
  <Slides>21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等线</vt:lpstr>
      <vt:lpstr>SimSun</vt:lpstr>
      <vt:lpstr>SimSun</vt:lpstr>
      <vt:lpstr>Arial</vt:lpstr>
      <vt:lpstr>Calibri</vt:lpstr>
      <vt:lpstr>Cambria Math</vt:lpstr>
      <vt:lpstr>Century Gothic</vt:lpstr>
      <vt:lpstr>Times New Roman</vt:lpstr>
      <vt:lpstr>Vapor Trail</vt:lpstr>
      <vt:lpstr>Sociology: 3459 Central tendency variability and dispersion</vt:lpstr>
      <vt:lpstr>announcement</vt:lpstr>
      <vt:lpstr>agenda</vt:lpstr>
      <vt:lpstr>Descriptive statistics</vt:lpstr>
      <vt:lpstr>RECALL LAST week</vt:lpstr>
      <vt:lpstr>Central Tendency</vt:lpstr>
      <vt:lpstr>example</vt:lpstr>
      <vt:lpstr>example</vt:lpstr>
      <vt:lpstr>characteristics of the mean</vt:lpstr>
      <vt:lpstr>Comparing measures of Central tendency</vt:lpstr>
      <vt:lpstr>Skewness, mean and median</vt:lpstr>
      <vt:lpstr>Dispersion and variability</vt:lpstr>
      <vt:lpstr>range</vt:lpstr>
      <vt:lpstr>variance</vt:lpstr>
      <vt:lpstr>example</vt:lpstr>
      <vt:lpstr>standard deviation (SD)</vt:lpstr>
      <vt:lpstr>example</vt:lpstr>
      <vt:lpstr>kurtosis</vt:lpstr>
      <vt:lpstr>Coefficient of relative variation</vt:lpstr>
      <vt:lpstr>Comparing measures of dispersion</vt:lpstr>
      <vt:lpstr>Hand calculation can be tedious.        Stata can do this in less than 1 second!</vt:lpstr>
    </vt:vector>
  </TitlesOfParts>
  <Company>Ohio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Levels of Measurement    &amp; Basic Math Review</dc:title>
  <dc:creator>Trent T. Steidley</dc:creator>
  <cp:lastModifiedBy>ychu612@gmail.com</cp:lastModifiedBy>
  <cp:revision>169</cp:revision>
  <dcterms:created xsi:type="dcterms:W3CDTF">2012-01-09T18:26:26Z</dcterms:created>
  <dcterms:modified xsi:type="dcterms:W3CDTF">2020-09-20T02:17:02Z</dcterms:modified>
</cp:coreProperties>
</file>